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74" r:id="rId6"/>
    <p:sldId id="261" r:id="rId7"/>
    <p:sldId id="260" r:id="rId8"/>
    <p:sldId id="262" r:id="rId9"/>
    <p:sldId id="275" r:id="rId10"/>
    <p:sldId id="263" r:id="rId11"/>
    <p:sldId id="264" r:id="rId12"/>
    <p:sldId id="265" r:id="rId13"/>
    <p:sldId id="266" r:id="rId14"/>
    <p:sldId id="267" r:id="rId15"/>
    <p:sldId id="268" r:id="rId16"/>
    <p:sldId id="276" r:id="rId17"/>
    <p:sldId id="269" r:id="rId18"/>
    <p:sldId id="270" r:id="rId19"/>
    <p:sldId id="271" r:id="rId20"/>
    <p:sldId id="272" r:id="rId21"/>
    <p:sldId id="277" r:id="rId22"/>
    <p:sldId id="273"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12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345E5EA-CFA3-40DD-AB7F-619DAC32D9BB}"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51A48-C3EE-4A16-BF03-212702137B2A}" type="slidenum">
              <a:rPr lang="en-US" smtClean="0"/>
              <a:pPr/>
              <a:t>‹#›</a:t>
            </a:fld>
            <a:endParaRPr lang="en-US"/>
          </a:p>
        </p:txBody>
      </p:sp>
    </p:spTree>
    <p:extLst>
      <p:ext uri="{BB962C8B-B14F-4D97-AF65-F5344CB8AC3E}">
        <p14:creationId xmlns:p14="http://schemas.microsoft.com/office/powerpoint/2010/main" val="3764653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45E5EA-CFA3-40DD-AB7F-619DAC32D9BB}"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51A48-C3EE-4A16-BF03-212702137B2A}" type="slidenum">
              <a:rPr lang="en-US" smtClean="0"/>
              <a:pPr/>
              <a:t>‹#›</a:t>
            </a:fld>
            <a:endParaRPr lang="en-US"/>
          </a:p>
        </p:txBody>
      </p:sp>
    </p:spTree>
    <p:extLst>
      <p:ext uri="{BB962C8B-B14F-4D97-AF65-F5344CB8AC3E}">
        <p14:creationId xmlns:p14="http://schemas.microsoft.com/office/powerpoint/2010/main" val="464408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45E5EA-CFA3-40DD-AB7F-619DAC32D9BB}"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51A48-C3EE-4A16-BF03-212702137B2A}" type="slidenum">
              <a:rPr lang="en-US" smtClean="0"/>
              <a:pPr/>
              <a:t>‹#›</a:t>
            </a:fld>
            <a:endParaRPr lang="en-US"/>
          </a:p>
        </p:txBody>
      </p:sp>
    </p:spTree>
    <p:extLst>
      <p:ext uri="{BB962C8B-B14F-4D97-AF65-F5344CB8AC3E}">
        <p14:creationId xmlns:p14="http://schemas.microsoft.com/office/powerpoint/2010/main" val="3668717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45E5EA-CFA3-40DD-AB7F-619DAC32D9BB}"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51A48-C3EE-4A16-BF03-212702137B2A}" type="slidenum">
              <a:rPr lang="en-US" smtClean="0"/>
              <a:pPr/>
              <a:t>‹#›</a:t>
            </a:fld>
            <a:endParaRPr lang="en-US"/>
          </a:p>
        </p:txBody>
      </p:sp>
    </p:spTree>
    <p:extLst>
      <p:ext uri="{BB962C8B-B14F-4D97-AF65-F5344CB8AC3E}">
        <p14:creationId xmlns:p14="http://schemas.microsoft.com/office/powerpoint/2010/main" val="87357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45E5EA-CFA3-40DD-AB7F-619DAC32D9BB}"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51A48-C3EE-4A16-BF03-212702137B2A}" type="slidenum">
              <a:rPr lang="en-US" smtClean="0"/>
              <a:pPr/>
              <a:t>‹#›</a:t>
            </a:fld>
            <a:endParaRPr lang="en-US"/>
          </a:p>
        </p:txBody>
      </p:sp>
    </p:spTree>
    <p:extLst>
      <p:ext uri="{BB962C8B-B14F-4D97-AF65-F5344CB8AC3E}">
        <p14:creationId xmlns:p14="http://schemas.microsoft.com/office/powerpoint/2010/main" val="1507085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345E5EA-CFA3-40DD-AB7F-619DAC32D9BB}" type="datetimeFigureOut">
              <a:rPr lang="en-US" smtClean="0"/>
              <a:pPr/>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51A48-C3EE-4A16-BF03-212702137B2A}" type="slidenum">
              <a:rPr lang="en-US" smtClean="0"/>
              <a:pPr/>
              <a:t>‹#›</a:t>
            </a:fld>
            <a:endParaRPr lang="en-US"/>
          </a:p>
        </p:txBody>
      </p:sp>
    </p:spTree>
    <p:extLst>
      <p:ext uri="{BB962C8B-B14F-4D97-AF65-F5344CB8AC3E}">
        <p14:creationId xmlns:p14="http://schemas.microsoft.com/office/powerpoint/2010/main" val="722136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345E5EA-CFA3-40DD-AB7F-619DAC32D9BB}" type="datetimeFigureOut">
              <a:rPr lang="en-US" smtClean="0"/>
              <a:pPr/>
              <a:t>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851A48-C3EE-4A16-BF03-212702137B2A}" type="slidenum">
              <a:rPr lang="en-US" smtClean="0"/>
              <a:pPr/>
              <a:t>‹#›</a:t>
            </a:fld>
            <a:endParaRPr lang="en-US"/>
          </a:p>
        </p:txBody>
      </p:sp>
    </p:spTree>
    <p:extLst>
      <p:ext uri="{BB962C8B-B14F-4D97-AF65-F5344CB8AC3E}">
        <p14:creationId xmlns:p14="http://schemas.microsoft.com/office/powerpoint/2010/main" val="443341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345E5EA-CFA3-40DD-AB7F-619DAC32D9BB}" type="datetimeFigureOut">
              <a:rPr lang="en-US" smtClean="0"/>
              <a:pPr/>
              <a:t>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851A48-C3EE-4A16-BF03-212702137B2A}" type="slidenum">
              <a:rPr lang="en-US" smtClean="0"/>
              <a:pPr/>
              <a:t>‹#›</a:t>
            </a:fld>
            <a:endParaRPr lang="en-US"/>
          </a:p>
        </p:txBody>
      </p:sp>
    </p:spTree>
    <p:extLst>
      <p:ext uri="{BB962C8B-B14F-4D97-AF65-F5344CB8AC3E}">
        <p14:creationId xmlns:p14="http://schemas.microsoft.com/office/powerpoint/2010/main" val="186917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45E5EA-CFA3-40DD-AB7F-619DAC32D9BB}" type="datetimeFigureOut">
              <a:rPr lang="en-US" smtClean="0"/>
              <a:pPr/>
              <a:t>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851A48-C3EE-4A16-BF03-212702137B2A}" type="slidenum">
              <a:rPr lang="en-US" smtClean="0"/>
              <a:pPr/>
              <a:t>‹#›</a:t>
            </a:fld>
            <a:endParaRPr lang="en-US"/>
          </a:p>
        </p:txBody>
      </p:sp>
    </p:spTree>
    <p:extLst>
      <p:ext uri="{BB962C8B-B14F-4D97-AF65-F5344CB8AC3E}">
        <p14:creationId xmlns:p14="http://schemas.microsoft.com/office/powerpoint/2010/main" val="3671646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45E5EA-CFA3-40DD-AB7F-619DAC32D9BB}" type="datetimeFigureOut">
              <a:rPr lang="en-US" smtClean="0"/>
              <a:pPr/>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51A48-C3EE-4A16-BF03-212702137B2A}" type="slidenum">
              <a:rPr lang="en-US" smtClean="0"/>
              <a:pPr/>
              <a:t>‹#›</a:t>
            </a:fld>
            <a:endParaRPr lang="en-US"/>
          </a:p>
        </p:txBody>
      </p:sp>
    </p:spTree>
    <p:extLst>
      <p:ext uri="{BB962C8B-B14F-4D97-AF65-F5344CB8AC3E}">
        <p14:creationId xmlns:p14="http://schemas.microsoft.com/office/powerpoint/2010/main" val="1324190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45E5EA-CFA3-40DD-AB7F-619DAC32D9BB}" type="datetimeFigureOut">
              <a:rPr lang="en-US" smtClean="0"/>
              <a:pPr/>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51A48-C3EE-4A16-BF03-212702137B2A}" type="slidenum">
              <a:rPr lang="en-US" smtClean="0"/>
              <a:pPr/>
              <a:t>‹#›</a:t>
            </a:fld>
            <a:endParaRPr lang="en-US"/>
          </a:p>
        </p:txBody>
      </p:sp>
    </p:spTree>
    <p:extLst>
      <p:ext uri="{BB962C8B-B14F-4D97-AF65-F5344CB8AC3E}">
        <p14:creationId xmlns:p14="http://schemas.microsoft.com/office/powerpoint/2010/main" val="189272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45E5EA-CFA3-40DD-AB7F-619DAC32D9BB}" type="datetimeFigureOut">
              <a:rPr lang="en-US" smtClean="0"/>
              <a:pPr/>
              <a:t>11/8/2021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851A48-C3EE-4A16-BF03-212702137B2A}" type="slidenum">
              <a:rPr lang="en-US" smtClean="0"/>
              <a:pPr/>
              <a:t>‹#›</a:t>
            </a:fld>
            <a:endParaRPr lang="en-US"/>
          </a:p>
        </p:txBody>
      </p:sp>
    </p:spTree>
    <p:extLst>
      <p:ext uri="{BB962C8B-B14F-4D97-AF65-F5344CB8AC3E}">
        <p14:creationId xmlns:p14="http://schemas.microsoft.com/office/powerpoint/2010/main" val="86830302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de-DE" dirty="0"/>
              <a:t>Paragonimus </a:t>
            </a:r>
            <a:r>
              <a:rPr lang="de-DE" dirty="0" smtClean="0"/>
              <a:t>westermani</a:t>
            </a:r>
            <a:endParaRPr lang="en-US" dirty="0"/>
          </a:p>
        </p:txBody>
      </p:sp>
      <p:sp>
        <p:nvSpPr>
          <p:cNvPr id="3" name="Subtitle 2"/>
          <p:cNvSpPr>
            <a:spLocks noGrp="1"/>
          </p:cNvSpPr>
          <p:nvPr>
            <p:ph type="subTitle" idx="1"/>
          </p:nvPr>
        </p:nvSpPr>
        <p:spPr/>
        <p:txBody>
          <a:bodyPr/>
          <a:lstStyle/>
          <a:p>
            <a:r>
              <a:rPr lang="en-US" dirty="0"/>
              <a:t>Common Names: The Oriental lung fluke, the lung </a:t>
            </a:r>
            <a:r>
              <a:rPr lang="en-US" dirty="0" err="1"/>
              <a:t>distome</a:t>
            </a:r>
            <a:r>
              <a:rPr lang="en-US" dirty="0"/>
              <a:t>. </a:t>
            </a:r>
            <a:endParaRPr lang="en-US" dirty="0" smtClean="0"/>
          </a:p>
          <a:p>
            <a:endParaRPr lang="en-US" dirty="0"/>
          </a:p>
        </p:txBody>
      </p:sp>
      <p:sp>
        <p:nvSpPr>
          <p:cNvPr id="4" name="Rectangle 3"/>
          <p:cNvSpPr/>
          <p:nvPr/>
        </p:nvSpPr>
        <p:spPr>
          <a:xfrm>
            <a:off x="4449337" y="5014475"/>
            <a:ext cx="5229922" cy="646331"/>
          </a:xfrm>
          <a:prstGeom prst="rect">
            <a:avLst/>
          </a:prstGeom>
        </p:spPr>
        <p:txBody>
          <a:bodyPr wrap="square">
            <a:spAutoFit/>
          </a:bodyPr>
          <a:lstStyle/>
          <a:p>
            <a:pPr algn="ctr">
              <a:defRPr/>
            </a:pPr>
            <a:r>
              <a:rPr lang="en-US" sz="1200" b="1" dirty="0">
                <a:solidFill>
                  <a:srgbClr val="FFFF00"/>
                </a:solidFill>
                <a:latin typeface="Times New Roman" pitchFamily="18" charset="0"/>
                <a:cs typeface="Times New Roman" pitchFamily="18" charset="0"/>
              </a:rPr>
              <a:t>DR SOWMYA R.S.G</a:t>
            </a:r>
          </a:p>
          <a:p>
            <a:pPr algn="ctr">
              <a:defRPr/>
            </a:pPr>
            <a:r>
              <a:rPr lang="en-US" sz="1200" b="1" dirty="0">
                <a:solidFill>
                  <a:srgbClr val="FFFF00"/>
                </a:solidFill>
                <a:latin typeface="Times New Roman" pitchFamily="18" charset="0"/>
                <a:cs typeface="Times New Roman" pitchFamily="18" charset="0"/>
              </a:rPr>
              <a:t>DEPT OF PATHOLOGY AND MICROBIOLOGY </a:t>
            </a:r>
          </a:p>
          <a:p>
            <a:pPr algn="ctr">
              <a:defRPr/>
            </a:pPr>
            <a:r>
              <a:rPr lang="en-US" sz="1200" b="1" dirty="0">
                <a:solidFill>
                  <a:srgbClr val="FFFF00"/>
                </a:solidFill>
                <a:latin typeface="Times New Roman" pitchFamily="18" charset="0"/>
                <a:cs typeface="Times New Roman" pitchFamily="18" charset="0"/>
              </a:rPr>
              <a:t>SKHMC</a:t>
            </a:r>
            <a:endParaRPr lang="en-US" sz="1200" b="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69536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858129" y="464235"/>
            <a:ext cx="7371470" cy="5472332"/>
          </a:xfrm>
          <a:prstGeom prst="rect">
            <a:avLst/>
          </a:prstGeom>
        </p:spPr>
      </p:pic>
    </p:spTree>
    <p:extLst>
      <p:ext uri="{BB962C8B-B14F-4D97-AF65-F5344CB8AC3E}">
        <p14:creationId xmlns:p14="http://schemas.microsoft.com/office/powerpoint/2010/main" val="1737929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57" y="548641"/>
            <a:ext cx="8525021" cy="5486400"/>
          </a:xfrm>
        </p:spPr>
        <p:txBody>
          <a:bodyPr>
            <a:normAutofit/>
          </a:bodyPr>
          <a:lstStyle/>
          <a:p>
            <a:pPr algn="just">
              <a:lnSpc>
                <a:spcPct val="150000"/>
              </a:lnSpc>
            </a:pPr>
            <a:r>
              <a:rPr lang="en-US" dirty="0"/>
              <a:t>The adult worms live in the respiratory tract of definitive hosts. The eggs generally escape in the sputum and some are eliminated in the </a:t>
            </a:r>
            <a:r>
              <a:rPr lang="en-US" dirty="0" err="1"/>
              <a:t>faeces</a:t>
            </a:r>
            <a:r>
              <a:rPr lang="en-US" dirty="0"/>
              <a:t>. In water, a ciliated embryo (</a:t>
            </a:r>
            <a:r>
              <a:rPr lang="en-US" dirty="0" err="1"/>
              <a:t>miracidium</a:t>
            </a:r>
            <a:r>
              <a:rPr lang="en-US" dirty="0"/>
              <a:t>) develops inside the egg in 2 to 7 weeks’ time. On attaining maturity, the </a:t>
            </a:r>
            <a:r>
              <a:rPr lang="en-US" dirty="0" err="1"/>
              <a:t>miracidium</a:t>
            </a:r>
            <a:r>
              <a:rPr lang="en-US" dirty="0"/>
              <a:t> escapes into water and swims about in search of its snail host, a species of the genus </a:t>
            </a:r>
            <a:r>
              <a:rPr lang="en-US" dirty="0" err="1"/>
              <a:t>Melania</a:t>
            </a:r>
            <a:r>
              <a:rPr lang="en-US" dirty="0"/>
              <a:t>. </a:t>
            </a:r>
          </a:p>
        </p:txBody>
      </p:sp>
    </p:spTree>
    <p:extLst>
      <p:ext uri="{BB962C8B-B14F-4D97-AF65-F5344CB8AC3E}">
        <p14:creationId xmlns:p14="http://schemas.microsoft.com/office/powerpoint/2010/main" val="34620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286" y="253218"/>
            <a:ext cx="8707902" cy="5923745"/>
          </a:xfrm>
        </p:spPr>
        <p:txBody>
          <a:bodyPr/>
          <a:lstStyle/>
          <a:p>
            <a:pPr algn="just">
              <a:lnSpc>
                <a:spcPct val="150000"/>
              </a:lnSpc>
            </a:pPr>
            <a:r>
              <a:rPr lang="en-US" dirty="0"/>
              <a:t>Inside the soft tissue of the snail, the </a:t>
            </a:r>
            <a:r>
              <a:rPr lang="en-US" dirty="0" err="1"/>
              <a:t>miracidium</a:t>
            </a:r>
            <a:r>
              <a:rPr lang="en-US" dirty="0"/>
              <a:t> casts off its tail and passes through the stages of </a:t>
            </a:r>
            <a:r>
              <a:rPr lang="en-US" dirty="0" err="1"/>
              <a:t>sporocyst</a:t>
            </a:r>
            <a:r>
              <a:rPr lang="en-US" dirty="0"/>
              <a:t> and two generations of </a:t>
            </a:r>
            <a:r>
              <a:rPr lang="en-US" dirty="0" err="1"/>
              <a:t>rediae</a:t>
            </a:r>
            <a:r>
              <a:rPr lang="en-US" dirty="0"/>
              <a:t> being finally transformed into </a:t>
            </a:r>
            <a:r>
              <a:rPr lang="en-US" dirty="0" err="1"/>
              <a:t>cercariae</a:t>
            </a:r>
            <a:r>
              <a:rPr lang="en-US" dirty="0"/>
              <a:t>, the whole cycle taking about 10 to 12 weeks. The mature </a:t>
            </a:r>
            <a:r>
              <a:rPr lang="en-US" dirty="0" err="1"/>
              <a:t>cercariae</a:t>
            </a:r>
            <a:r>
              <a:rPr lang="en-US" dirty="0"/>
              <a:t> escape from the snail into water and enter into its second intermediate host, a freshwater crab or a crayfish. Inside the crustacean host, they become encysted in the viscera, muscles and gills. </a:t>
            </a:r>
          </a:p>
        </p:txBody>
      </p:sp>
    </p:spTree>
    <p:extLst>
      <p:ext uri="{BB962C8B-B14F-4D97-AF65-F5344CB8AC3E}">
        <p14:creationId xmlns:p14="http://schemas.microsoft.com/office/powerpoint/2010/main" val="1507806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015" y="281354"/>
            <a:ext cx="8693834" cy="6274191"/>
          </a:xfrm>
        </p:spPr>
        <p:txBody>
          <a:bodyPr/>
          <a:lstStyle/>
          <a:p>
            <a:pPr algn="just">
              <a:lnSpc>
                <a:spcPct val="150000"/>
              </a:lnSpc>
            </a:pPr>
            <a:r>
              <a:rPr lang="en-US" dirty="0"/>
              <a:t>When the raw flesh of an infected crab or crayfish is eaten by man and other susceptible hosts, the cyst-wall is dissolved by the gastric juice and the </a:t>
            </a:r>
            <a:r>
              <a:rPr lang="en-US" dirty="0" err="1"/>
              <a:t>adolescaria</a:t>
            </a:r>
            <a:r>
              <a:rPr lang="en-US" dirty="0"/>
              <a:t> is released in the duodenum. These young worms penetrate the wall of the small intestine and enter the abdominal cavity. Later, they migrate upwards, piercing through the diaphragm and the two layers of the pleura, to gain entrance into the lungs where they finally settle and grow to sexual maturity </a:t>
            </a:r>
          </a:p>
        </p:txBody>
      </p:sp>
    </p:spTree>
    <p:extLst>
      <p:ext uri="{BB962C8B-B14F-4D97-AF65-F5344CB8AC3E}">
        <p14:creationId xmlns:p14="http://schemas.microsoft.com/office/powerpoint/2010/main" val="3093703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lnSpc>
                <a:spcPct val="150000"/>
              </a:lnSpc>
            </a:pPr>
            <a:r>
              <a:rPr lang="en-US" dirty="0"/>
              <a:t>(taking a period of two weeks for such migration). Eggs are discharged into a bronchiole and are coughed out with the sputum. The cycle is thus repeated. </a:t>
            </a:r>
          </a:p>
        </p:txBody>
      </p:sp>
    </p:spTree>
    <p:extLst>
      <p:ext uri="{BB962C8B-B14F-4D97-AF65-F5344CB8AC3E}">
        <p14:creationId xmlns:p14="http://schemas.microsoft.com/office/powerpoint/2010/main" val="1426983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228" y="211015"/>
            <a:ext cx="6574008" cy="1055711"/>
          </a:xfrm>
        </p:spPr>
        <p:txBody>
          <a:bodyPr>
            <a:normAutofit/>
          </a:bodyPr>
          <a:lstStyle/>
          <a:p>
            <a:r>
              <a:rPr lang="en-US" sz="2800" b="1" dirty="0"/>
              <a:t>Pathogenicity and Clinical Features</a:t>
            </a:r>
          </a:p>
        </p:txBody>
      </p:sp>
      <p:sp>
        <p:nvSpPr>
          <p:cNvPr id="3" name="Content Placeholder 2"/>
          <p:cNvSpPr>
            <a:spLocks noGrp="1"/>
          </p:cNvSpPr>
          <p:nvPr>
            <p:ph idx="1"/>
          </p:nvPr>
        </p:nvSpPr>
        <p:spPr>
          <a:xfrm>
            <a:off x="572379" y="1262917"/>
            <a:ext cx="8163658" cy="4898731"/>
          </a:xfrm>
        </p:spPr>
        <p:txBody>
          <a:bodyPr>
            <a:normAutofit/>
          </a:bodyPr>
          <a:lstStyle/>
          <a:p>
            <a:pPr algn="just">
              <a:lnSpc>
                <a:spcPct val="150000"/>
              </a:lnSpc>
              <a:buNone/>
            </a:pPr>
            <a:r>
              <a:rPr lang="en-US" dirty="0" smtClean="0"/>
              <a:t>Infection </a:t>
            </a:r>
            <a:r>
              <a:rPr lang="en-US" dirty="0"/>
              <a:t>with P. </a:t>
            </a:r>
            <a:r>
              <a:rPr lang="en-US" dirty="0" err="1"/>
              <a:t>westermani</a:t>
            </a:r>
            <a:r>
              <a:rPr lang="en-US" dirty="0"/>
              <a:t> is known as </a:t>
            </a:r>
            <a:r>
              <a:rPr lang="en-US" b="1" dirty="0" err="1"/>
              <a:t>paragonimiasis</a:t>
            </a:r>
            <a:r>
              <a:rPr lang="en-US" b="1" dirty="0"/>
              <a:t>. </a:t>
            </a:r>
          </a:p>
          <a:p>
            <a:pPr algn="just">
              <a:lnSpc>
                <a:spcPct val="150000"/>
              </a:lnSpc>
              <a:buNone/>
            </a:pPr>
            <a:r>
              <a:rPr lang="en-US" sz="2400" b="1" dirty="0"/>
              <a:t>MODE OF INFECTION. </a:t>
            </a:r>
            <a:endParaRPr lang="en-US" sz="2400" b="1" dirty="0" smtClean="0"/>
          </a:p>
          <a:p>
            <a:pPr algn="just">
              <a:lnSpc>
                <a:spcPct val="150000"/>
              </a:lnSpc>
              <a:buNone/>
            </a:pPr>
            <a:r>
              <a:rPr lang="en-US" dirty="0" smtClean="0"/>
              <a:t>		Eating </a:t>
            </a:r>
            <a:r>
              <a:rPr lang="en-US" dirty="0"/>
              <a:t>of raw or improperly cooked flesh of an infected crab or crayfish. Strips of raw crab meat soaked in alcohol, </a:t>
            </a:r>
            <a:r>
              <a:rPr lang="en-US" dirty="0" err="1"/>
              <a:t>k.a</a:t>
            </a:r>
            <a:r>
              <a:rPr lang="en-US" dirty="0"/>
              <a:t>., “drunken crab” is a popular delicacy in China. </a:t>
            </a:r>
          </a:p>
          <a:p>
            <a:endParaRPr lang="en-US" dirty="0"/>
          </a:p>
          <a:p>
            <a:endParaRPr lang="en-US" dirty="0"/>
          </a:p>
        </p:txBody>
      </p:sp>
    </p:spTree>
    <p:extLst>
      <p:ext uri="{BB962C8B-B14F-4D97-AF65-F5344CB8AC3E}">
        <p14:creationId xmlns:p14="http://schemas.microsoft.com/office/powerpoint/2010/main" val="3672395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2031" y="267286"/>
            <a:ext cx="8093319" cy="5909677"/>
          </a:xfrm>
        </p:spPr>
        <p:txBody>
          <a:bodyPr>
            <a:normAutofit/>
          </a:bodyPr>
          <a:lstStyle/>
          <a:p>
            <a:pPr algn="just">
              <a:lnSpc>
                <a:spcPct val="150000"/>
              </a:lnSpc>
            </a:pPr>
            <a:r>
              <a:rPr lang="en-US" b="1" dirty="0" smtClean="0"/>
              <a:t>Infecting Agent </a:t>
            </a:r>
            <a:r>
              <a:rPr lang="en-US" dirty="0" smtClean="0"/>
              <a:t>- </a:t>
            </a:r>
            <a:r>
              <a:rPr lang="en-US" dirty="0" err="1" smtClean="0"/>
              <a:t>Metacercaria</a:t>
            </a:r>
            <a:r>
              <a:rPr lang="en-US" dirty="0" smtClean="0"/>
              <a:t> or </a:t>
            </a:r>
            <a:r>
              <a:rPr lang="en-US" dirty="0" err="1" smtClean="0"/>
              <a:t>adolescaria</a:t>
            </a:r>
            <a:r>
              <a:rPr lang="en-US" dirty="0" smtClean="0"/>
              <a:t> inside a cyst. </a:t>
            </a:r>
          </a:p>
          <a:p>
            <a:pPr algn="just">
              <a:lnSpc>
                <a:spcPct val="150000"/>
              </a:lnSpc>
            </a:pPr>
            <a:r>
              <a:rPr lang="en-US" b="1" dirty="0" smtClean="0"/>
              <a:t>Portal of Entry </a:t>
            </a:r>
            <a:r>
              <a:rPr lang="en-US" dirty="0" smtClean="0"/>
              <a:t>- Digestive tract. </a:t>
            </a:r>
          </a:p>
          <a:p>
            <a:pPr algn="just">
              <a:lnSpc>
                <a:spcPct val="150000"/>
              </a:lnSpc>
            </a:pPr>
            <a:r>
              <a:rPr lang="en-US" b="1" dirty="0" smtClean="0"/>
              <a:t>Site of </a:t>
            </a:r>
            <a:r>
              <a:rPr lang="en-US" b="1" dirty="0" err="1" smtClean="0"/>
              <a:t>Localisation</a:t>
            </a:r>
            <a:r>
              <a:rPr lang="en-US" b="1" dirty="0" smtClean="0"/>
              <a:t> </a:t>
            </a:r>
            <a:r>
              <a:rPr lang="en-US" dirty="0" smtClean="0"/>
              <a:t>- Lungs. </a:t>
            </a:r>
          </a:p>
          <a:p>
            <a:pPr algn="just">
              <a:lnSpc>
                <a:spcPct val="150000"/>
              </a:lnSpc>
            </a:pPr>
            <a:r>
              <a:rPr lang="en-US" b="1" dirty="0" smtClean="0"/>
              <a:t>Pathology</a:t>
            </a:r>
            <a:r>
              <a:rPr lang="en-US" dirty="0" smtClean="0"/>
              <a:t>. </a:t>
            </a:r>
          </a:p>
          <a:p>
            <a:pPr algn="just">
              <a:lnSpc>
                <a:spcPct val="150000"/>
              </a:lnSpc>
              <a:buNone/>
            </a:pPr>
            <a:r>
              <a:rPr lang="en-US" dirty="0" smtClean="0"/>
              <a:t>		The adult worm, as it moves around, causes lesions (worm cysts and “burrows”) by mechanical damage. </a:t>
            </a:r>
          </a:p>
          <a:p>
            <a:pPr algn="just">
              <a:lnSpc>
                <a:spcPct val="150000"/>
              </a:lnSpc>
            </a:pP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 y="267286"/>
            <a:ext cx="8332470" cy="5909677"/>
          </a:xfrm>
        </p:spPr>
        <p:txBody>
          <a:bodyPr/>
          <a:lstStyle/>
          <a:p>
            <a:endParaRPr lang="en-US" dirty="0" smtClean="0"/>
          </a:p>
          <a:p>
            <a:pPr algn="just">
              <a:lnSpc>
                <a:spcPct val="150000"/>
              </a:lnSpc>
            </a:pPr>
            <a:r>
              <a:rPr lang="en-US" dirty="0" smtClean="0"/>
              <a:t>The eggs also excite a foreign body </a:t>
            </a:r>
            <a:r>
              <a:rPr lang="en-US" dirty="0" err="1" smtClean="0"/>
              <a:t>granulomatous</a:t>
            </a:r>
            <a:r>
              <a:rPr lang="en-US" dirty="0" smtClean="0"/>
              <a:t> reaction which may soften to form cavities, the wall of which</a:t>
            </a:r>
            <a:r>
              <a:rPr lang="en-US" dirty="0"/>
              <a:t> </a:t>
            </a:r>
            <a:r>
              <a:rPr lang="en-US" dirty="0" smtClean="0"/>
              <a:t>is </a:t>
            </a:r>
            <a:r>
              <a:rPr lang="en-US" dirty="0"/>
              <a:t>composed of fibrous granulation tissue (</a:t>
            </a:r>
            <a:r>
              <a:rPr lang="en-US" dirty="0" err="1"/>
              <a:t>epitheloid</a:t>
            </a:r>
            <a:r>
              <a:rPr lang="en-US" dirty="0"/>
              <a:t> cells, lymphocytes, plasma cells, eosinophils, giant cells and fibroblasts</a:t>
            </a:r>
          </a:p>
          <a:p>
            <a:endParaRPr lang="en-US" dirty="0"/>
          </a:p>
        </p:txBody>
      </p:sp>
    </p:spTree>
    <p:extLst>
      <p:ext uri="{BB962C8B-B14F-4D97-AF65-F5344CB8AC3E}">
        <p14:creationId xmlns:p14="http://schemas.microsoft.com/office/powerpoint/2010/main" val="3764902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567" y="267286"/>
            <a:ext cx="4618599" cy="633046"/>
          </a:xfrm>
        </p:spPr>
        <p:txBody>
          <a:bodyPr>
            <a:normAutofit fontScale="90000"/>
          </a:bodyPr>
          <a:lstStyle/>
          <a:p>
            <a:r>
              <a:rPr lang="en-US" sz="3200" b="1" dirty="0"/>
              <a:t>Clinical manifestation.</a:t>
            </a:r>
            <a:r>
              <a:rPr lang="en-US" dirty="0"/>
              <a:t> </a:t>
            </a:r>
          </a:p>
        </p:txBody>
      </p:sp>
      <p:sp>
        <p:nvSpPr>
          <p:cNvPr id="3" name="Content Placeholder 2"/>
          <p:cNvSpPr>
            <a:spLocks noGrp="1"/>
          </p:cNvSpPr>
          <p:nvPr>
            <p:ph idx="1"/>
          </p:nvPr>
        </p:nvSpPr>
        <p:spPr>
          <a:xfrm>
            <a:off x="407963" y="1192578"/>
            <a:ext cx="8342141" cy="5166019"/>
          </a:xfrm>
        </p:spPr>
        <p:txBody>
          <a:bodyPr>
            <a:normAutofit/>
          </a:bodyPr>
          <a:lstStyle/>
          <a:p>
            <a:pPr algn="just">
              <a:lnSpc>
                <a:spcPct val="150000"/>
              </a:lnSpc>
              <a:buNone/>
            </a:pPr>
            <a:r>
              <a:rPr lang="en-US" dirty="0"/>
              <a:t>This may be divided into 2 groups: </a:t>
            </a:r>
            <a:endParaRPr lang="en-US" dirty="0" smtClean="0"/>
          </a:p>
          <a:p>
            <a:pPr algn="just">
              <a:lnSpc>
                <a:spcPct val="150000"/>
              </a:lnSpc>
              <a:buFont typeface="Wingdings" pitchFamily="2" charset="2"/>
              <a:buChar char="v"/>
            </a:pPr>
            <a:r>
              <a:rPr lang="en-US" dirty="0" smtClean="0"/>
              <a:t>	Pulmonary  and  Extra pulmonary  </a:t>
            </a:r>
            <a:r>
              <a:rPr lang="en-US" dirty="0" err="1" smtClean="0"/>
              <a:t>paragonimiasis</a:t>
            </a:r>
            <a:r>
              <a:rPr lang="en-US" dirty="0"/>
              <a:t>. </a:t>
            </a:r>
            <a:endParaRPr lang="en-US" dirty="0" smtClean="0"/>
          </a:p>
          <a:p>
            <a:pPr algn="just">
              <a:lnSpc>
                <a:spcPct val="150000"/>
              </a:lnSpc>
              <a:buNone/>
            </a:pPr>
            <a:r>
              <a:rPr lang="en-US" dirty="0" smtClean="0"/>
              <a:t>				The </a:t>
            </a:r>
            <a:r>
              <a:rPr lang="en-US" dirty="0"/>
              <a:t>symptoms of pulmonary </a:t>
            </a:r>
            <a:r>
              <a:rPr lang="en-US" dirty="0" err="1"/>
              <a:t>paragonimiasis</a:t>
            </a:r>
            <a:r>
              <a:rPr lang="en-US" dirty="0"/>
              <a:t> are chronic cough with recurring attacks of </a:t>
            </a:r>
            <a:r>
              <a:rPr lang="en-US" dirty="0" err="1"/>
              <a:t>haemoptysis</a:t>
            </a:r>
            <a:r>
              <a:rPr lang="en-US" dirty="0"/>
              <a:t>, simulating </a:t>
            </a:r>
            <a:r>
              <a:rPr lang="en-US" dirty="0" smtClean="0"/>
              <a:t>a </a:t>
            </a:r>
            <a:r>
              <a:rPr lang="en-US" dirty="0"/>
              <a:t>case of bronchiectasis or pulmonary tuberculosis. </a:t>
            </a:r>
          </a:p>
          <a:p>
            <a:pPr>
              <a:buNone/>
            </a:pPr>
            <a:endParaRPr lang="en-US" dirty="0"/>
          </a:p>
          <a:p>
            <a:endParaRPr lang="en-US" dirty="0"/>
          </a:p>
        </p:txBody>
      </p:sp>
    </p:spTree>
    <p:extLst>
      <p:ext uri="{BB962C8B-B14F-4D97-AF65-F5344CB8AC3E}">
        <p14:creationId xmlns:p14="http://schemas.microsoft.com/office/powerpoint/2010/main" val="4221309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6447" y="798684"/>
            <a:ext cx="7886700" cy="4351338"/>
          </a:xfrm>
        </p:spPr>
        <p:txBody>
          <a:bodyPr>
            <a:normAutofit/>
          </a:bodyPr>
          <a:lstStyle/>
          <a:p>
            <a:pPr algn="just">
              <a:lnSpc>
                <a:spcPct val="150000"/>
              </a:lnSpc>
            </a:pPr>
            <a:r>
              <a:rPr lang="en-US" dirty="0" err="1"/>
              <a:t>Extrapulmonary</a:t>
            </a:r>
            <a:r>
              <a:rPr lang="en-US" dirty="0"/>
              <a:t> </a:t>
            </a:r>
            <a:r>
              <a:rPr lang="en-US" dirty="0" err="1"/>
              <a:t>paragonimiasis</a:t>
            </a:r>
            <a:r>
              <a:rPr lang="en-US" dirty="0" smtClean="0"/>
              <a:t>.</a:t>
            </a:r>
          </a:p>
          <a:p>
            <a:pPr algn="just">
              <a:lnSpc>
                <a:spcPct val="150000"/>
              </a:lnSpc>
              <a:buNone/>
            </a:pPr>
            <a:r>
              <a:rPr lang="en-US" dirty="0" smtClean="0"/>
              <a:t>			 </a:t>
            </a:r>
            <a:r>
              <a:rPr lang="en-US" dirty="0"/>
              <a:t>Although the lung is the normal site of </a:t>
            </a:r>
            <a:r>
              <a:rPr lang="en-US" dirty="0" err="1"/>
              <a:t>localisation</a:t>
            </a:r>
            <a:r>
              <a:rPr lang="en-US" dirty="0"/>
              <a:t> for the young parasite, it can enter any organ of the body, such as liver, intestine, peritoneum and other organs. </a:t>
            </a:r>
          </a:p>
        </p:txBody>
      </p:sp>
    </p:spTree>
    <p:extLst>
      <p:ext uri="{BB962C8B-B14F-4D97-AF65-F5344CB8AC3E}">
        <p14:creationId xmlns:p14="http://schemas.microsoft.com/office/powerpoint/2010/main" val="2652797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026" y="225083"/>
            <a:ext cx="4210636" cy="520504"/>
          </a:xfrm>
        </p:spPr>
        <p:txBody>
          <a:bodyPr>
            <a:normAutofit/>
          </a:bodyPr>
          <a:lstStyle/>
          <a:p>
            <a:r>
              <a:rPr lang="en-US" sz="2800" dirty="0"/>
              <a:t>Geographical Distribution</a:t>
            </a:r>
          </a:p>
        </p:txBody>
      </p:sp>
      <p:sp>
        <p:nvSpPr>
          <p:cNvPr id="3" name="Content Placeholder 2"/>
          <p:cNvSpPr>
            <a:spLocks noGrp="1"/>
          </p:cNvSpPr>
          <p:nvPr>
            <p:ph idx="1"/>
          </p:nvPr>
        </p:nvSpPr>
        <p:spPr>
          <a:xfrm>
            <a:off x="487974" y="798683"/>
            <a:ext cx="8276198" cy="5081611"/>
          </a:xfrm>
        </p:spPr>
        <p:txBody>
          <a:bodyPr>
            <a:normAutofit/>
          </a:bodyPr>
          <a:lstStyle/>
          <a:p>
            <a:pPr algn="just">
              <a:lnSpc>
                <a:spcPct val="150000"/>
              </a:lnSpc>
            </a:pPr>
            <a:r>
              <a:rPr lang="en-US" dirty="0" smtClean="0"/>
              <a:t>Far East, especially in Japan, Korea, Formosa and China</a:t>
            </a:r>
          </a:p>
          <a:p>
            <a:pPr algn="just">
              <a:lnSpc>
                <a:spcPct val="150000"/>
              </a:lnSpc>
            </a:pPr>
            <a:r>
              <a:rPr lang="en-US" dirty="0" smtClean="0"/>
              <a:t>In India, reported from Bengal, Assam and South India. Also reported from </a:t>
            </a:r>
            <a:r>
              <a:rPr lang="en-US" dirty="0"/>
              <a:t>Nepal and some parts of Africa and South America. There are two types of </a:t>
            </a:r>
            <a:r>
              <a:rPr lang="en-US" dirty="0" err="1"/>
              <a:t>Paragonimus</a:t>
            </a:r>
            <a:r>
              <a:rPr lang="en-US" dirty="0"/>
              <a:t> </a:t>
            </a:r>
            <a:r>
              <a:rPr lang="en-US" dirty="0" err="1" smtClean="0"/>
              <a:t>westermani</a:t>
            </a:r>
            <a:r>
              <a:rPr lang="en-US" dirty="0" smtClean="0"/>
              <a:t> </a:t>
            </a:r>
            <a:r>
              <a:rPr lang="en-US" dirty="0"/>
              <a:t>in Asia </a:t>
            </a:r>
            <a:r>
              <a:rPr lang="en-US" dirty="0" smtClean="0"/>
              <a:t>today. One is with triploid chromosomes  &amp; other is diploid.</a:t>
            </a:r>
            <a:endParaRPr lang="en-US" dirty="0"/>
          </a:p>
        </p:txBody>
      </p:sp>
    </p:spTree>
    <p:extLst>
      <p:ext uri="{BB962C8B-B14F-4D97-AF65-F5344CB8AC3E}">
        <p14:creationId xmlns:p14="http://schemas.microsoft.com/office/powerpoint/2010/main" val="5338768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2031" y="700210"/>
            <a:ext cx="8553157" cy="4351338"/>
          </a:xfrm>
        </p:spPr>
        <p:txBody>
          <a:bodyPr/>
          <a:lstStyle/>
          <a:p>
            <a:pPr algn="just">
              <a:lnSpc>
                <a:spcPct val="150000"/>
              </a:lnSpc>
            </a:pPr>
            <a:r>
              <a:rPr lang="en-US" dirty="0"/>
              <a:t>The clinical manifestations in these cases depend on the organs involved</a:t>
            </a:r>
            <a:r>
              <a:rPr lang="en-US" dirty="0" smtClean="0"/>
              <a:t>.</a:t>
            </a:r>
          </a:p>
          <a:p>
            <a:pPr lvl="2" algn="just">
              <a:lnSpc>
                <a:spcPct val="150000"/>
              </a:lnSpc>
            </a:pPr>
            <a:r>
              <a:rPr lang="en-US" dirty="0" smtClean="0"/>
              <a:t> </a:t>
            </a:r>
            <a:r>
              <a:rPr lang="en-US" sz="3200" dirty="0"/>
              <a:t>In case of abdominal organs, the symptoms include pain in the abdomen, </a:t>
            </a:r>
            <a:r>
              <a:rPr lang="en-US" sz="3200" dirty="0" err="1"/>
              <a:t>diarrhoea</a:t>
            </a:r>
            <a:r>
              <a:rPr lang="en-US" sz="3200" dirty="0"/>
              <a:t> and enlargement of the liver. </a:t>
            </a:r>
          </a:p>
          <a:p>
            <a:endParaRPr lang="en-US" dirty="0"/>
          </a:p>
        </p:txBody>
      </p:sp>
    </p:spTree>
    <p:extLst>
      <p:ext uri="{BB962C8B-B14F-4D97-AF65-F5344CB8AC3E}">
        <p14:creationId xmlns:p14="http://schemas.microsoft.com/office/powerpoint/2010/main" val="236463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 y="562709"/>
            <a:ext cx="8581292" cy="6077242"/>
          </a:xfrm>
        </p:spPr>
        <p:txBody>
          <a:bodyPr/>
          <a:lstStyle/>
          <a:p>
            <a:pPr algn="just">
              <a:lnSpc>
                <a:spcPct val="150000"/>
              </a:lnSpc>
            </a:pPr>
            <a:r>
              <a:rPr lang="en-US" dirty="0" smtClean="0"/>
              <a:t>In cerebral infection, </a:t>
            </a:r>
          </a:p>
          <a:p>
            <a:pPr algn="just">
              <a:lnSpc>
                <a:spcPct val="150000"/>
              </a:lnSpc>
              <a:buNone/>
            </a:pPr>
            <a:r>
              <a:rPr lang="en-US" dirty="0" smtClean="0"/>
              <a:t>			</a:t>
            </a:r>
            <a:r>
              <a:rPr lang="en-US" dirty="0" err="1" smtClean="0"/>
              <a:t>Jacksonian</a:t>
            </a:r>
            <a:r>
              <a:rPr lang="en-US" dirty="0" smtClean="0"/>
              <a:t> type of epilepsy and other symptoms, characteristic of brain </a:t>
            </a:r>
            <a:r>
              <a:rPr lang="en-US" dirty="0" err="1" smtClean="0"/>
              <a:t>tumour</a:t>
            </a:r>
            <a:r>
              <a:rPr lang="en-US" dirty="0" smtClean="0"/>
              <a:t> develop and may even terminate fatally. </a:t>
            </a:r>
          </a:p>
          <a:p>
            <a:pPr algn="just">
              <a:lnSpc>
                <a:spcPct val="150000"/>
              </a:lnSpc>
              <a:buNone/>
            </a:pPr>
            <a:r>
              <a:rPr lang="en-US" dirty="0" smtClean="0"/>
              <a:t>		In </a:t>
            </a:r>
            <a:r>
              <a:rPr lang="en-US" dirty="0" err="1" smtClean="0"/>
              <a:t>generalised</a:t>
            </a:r>
            <a:r>
              <a:rPr lang="en-US" dirty="0" smtClean="0"/>
              <a:t> </a:t>
            </a:r>
            <a:r>
              <a:rPr lang="en-US" dirty="0" err="1" smtClean="0"/>
              <a:t>paragonimiasis</a:t>
            </a:r>
            <a:r>
              <a:rPr lang="en-US" dirty="0" smtClean="0"/>
              <a:t>, there is fever, </a:t>
            </a:r>
            <a:r>
              <a:rPr lang="en-US" dirty="0" err="1" smtClean="0"/>
              <a:t>generalised</a:t>
            </a:r>
            <a:r>
              <a:rPr lang="en-US" dirty="0" smtClean="0"/>
              <a:t> lymphadenitis and </a:t>
            </a:r>
            <a:r>
              <a:rPr lang="en-US" dirty="0" err="1" smtClean="0"/>
              <a:t>cutaneous</a:t>
            </a:r>
            <a:r>
              <a:rPr lang="en-US" dirty="0" smtClean="0"/>
              <a:t> ulceration.</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828" y="351692"/>
            <a:ext cx="8567224" cy="6147582"/>
          </a:xfrm>
        </p:spPr>
        <p:txBody>
          <a:bodyPr>
            <a:normAutofit lnSpcReduction="10000"/>
          </a:bodyPr>
          <a:lstStyle/>
          <a:p>
            <a:pPr algn="just">
              <a:lnSpc>
                <a:spcPct val="150000"/>
              </a:lnSpc>
              <a:buNone/>
            </a:pPr>
            <a:r>
              <a:rPr lang="en-US" b="1" dirty="0"/>
              <a:t>Diagnosis</a:t>
            </a:r>
            <a:r>
              <a:rPr lang="en-US" dirty="0"/>
              <a:t>. </a:t>
            </a:r>
            <a:endParaRPr lang="en-US" dirty="0" smtClean="0"/>
          </a:p>
          <a:p>
            <a:pPr algn="just">
              <a:lnSpc>
                <a:spcPct val="150000"/>
              </a:lnSpc>
              <a:buNone/>
            </a:pPr>
            <a:r>
              <a:rPr lang="en-US" dirty="0" smtClean="0"/>
              <a:t>			This </a:t>
            </a:r>
            <a:r>
              <a:rPr lang="en-US" dirty="0"/>
              <a:t>is determined by the presence of the </a:t>
            </a:r>
            <a:r>
              <a:rPr lang="en-US" u="sng" dirty="0"/>
              <a:t>characteristic eggs in the sputum </a:t>
            </a:r>
            <a:r>
              <a:rPr lang="en-US" dirty="0"/>
              <a:t>when examined under the microscope. Eggs have also been detected in the s</a:t>
            </a:r>
            <a:r>
              <a:rPr lang="en-US" u="sng" dirty="0"/>
              <a:t>tool</a:t>
            </a:r>
            <a:r>
              <a:rPr lang="en-US" dirty="0"/>
              <a:t>, </a:t>
            </a:r>
            <a:r>
              <a:rPr lang="en-US" u="sng" dirty="0"/>
              <a:t>gastric washing </a:t>
            </a:r>
            <a:r>
              <a:rPr lang="en-US" dirty="0"/>
              <a:t>or </a:t>
            </a:r>
            <a:r>
              <a:rPr lang="en-US" u="sng" dirty="0"/>
              <a:t>tissue material</a:t>
            </a:r>
            <a:r>
              <a:rPr lang="en-US" dirty="0"/>
              <a:t>. </a:t>
            </a:r>
          </a:p>
          <a:p>
            <a:pPr algn="just">
              <a:lnSpc>
                <a:spcPct val="150000"/>
              </a:lnSpc>
            </a:pPr>
            <a:r>
              <a:rPr lang="en-US" u="sng" dirty="0" err="1"/>
              <a:t>Immunodiagnosis</a:t>
            </a:r>
            <a:r>
              <a:rPr lang="en-US" dirty="0"/>
              <a:t>. </a:t>
            </a:r>
            <a:endParaRPr lang="en-US" dirty="0" smtClean="0"/>
          </a:p>
          <a:p>
            <a:pPr algn="just">
              <a:lnSpc>
                <a:spcPct val="150000"/>
              </a:lnSpc>
              <a:buNone/>
            </a:pPr>
            <a:r>
              <a:rPr lang="en-US" dirty="0" smtClean="0"/>
              <a:t>		An </a:t>
            </a:r>
            <a:r>
              <a:rPr lang="en-US" u="sng" dirty="0"/>
              <a:t>intradermal test </a:t>
            </a:r>
            <a:r>
              <a:rPr lang="en-US" dirty="0"/>
              <a:t>carried out with a saline extract of adult P. </a:t>
            </a:r>
            <a:r>
              <a:rPr lang="en-US" dirty="0" err="1"/>
              <a:t>westermam</a:t>
            </a:r>
            <a:r>
              <a:rPr lang="en-US" dirty="0"/>
              <a:t>’ or other </a:t>
            </a:r>
            <a:r>
              <a:rPr lang="en-US" dirty="0" smtClean="0"/>
              <a:t>suitable antigen gives an immediate sensitivity reaction in infected persons. </a:t>
            </a:r>
            <a:endParaRPr lang="en-US" dirty="0"/>
          </a:p>
          <a:p>
            <a:endParaRPr lang="en-US" dirty="0"/>
          </a:p>
          <a:p>
            <a:endParaRPr lang="en-US" dirty="0"/>
          </a:p>
        </p:txBody>
      </p:sp>
    </p:spTree>
    <p:extLst>
      <p:ext uri="{BB962C8B-B14F-4D97-AF65-F5344CB8AC3E}">
        <p14:creationId xmlns:p14="http://schemas.microsoft.com/office/powerpoint/2010/main" val="33080588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692" y="211015"/>
            <a:ext cx="8510954" cy="5965948"/>
          </a:xfrm>
        </p:spPr>
        <p:txBody>
          <a:bodyPr>
            <a:normAutofit/>
          </a:bodyPr>
          <a:lstStyle/>
          <a:p>
            <a:pPr algn="just">
              <a:lnSpc>
                <a:spcPct val="150000"/>
              </a:lnSpc>
            </a:pPr>
            <a:r>
              <a:rPr lang="en-US" dirty="0" smtClean="0"/>
              <a:t>It remains positive long after recovery, thereby indicating past infection. </a:t>
            </a:r>
            <a:r>
              <a:rPr lang="en-US" u="sng" dirty="0" smtClean="0"/>
              <a:t>A </a:t>
            </a:r>
            <a:r>
              <a:rPr lang="en-US" b="1" u="sng" dirty="0" smtClean="0"/>
              <a:t>positive complement fixation test</a:t>
            </a:r>
            <a:r>
              <a:rPr lang="en-US" u="sng" dirty="0" smtClean="0"/>
              <a:t> </a:t>
            </a:r>
            <a:r>
              <a:rPr lang="en-US" dirty="0" smtClean="0"/>
              <a:t>has also been used for the diagnosis and indicates an active infection. </a:t>
            </a:r>
          </a:p>
          <a:p>
            <a:pPr algn="just">
              <a:lnSpc>
                <a:spcPct val="150000"/>
              </a:lnSpc>
            </a:pPr>
            <a:r>
              <a:rPr lang="en-US" u="sng" dirty="0" smtClean="0"/>
              <a:t>IHA</a:t>
            </a:r>
            <a:r>
              <a:rPr lang="en-US" dirty="0" smtClean="0"/>
              <a:t> and </a:t>
            </a:r>
            <a:r>
              <a:rPr lang="en-US" u="sng" dirty="0" smtClean="0"/>
              <a:t>ELISA</a:t>
            </a:r>
            <a:r>
              <a:rPr lang="en-US" dirty="0" smtClean="0"/>
              <a:t> tests (highly sensitive) are available. The tests become negative within 3-4 months after successful treatment.</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73723"/>
            <a:ext cx="7886700" cy="5403240"/>
          </a:xfrm>
        </p:spPr>
        <p:txBody>
          <a:bodyPr/>
          <a:lstStyle/>
          <a:p>
            <a:pPr algn="just">
              <a:lnSpc>
                <a:spcPct val="150000"/>
              </a:lnSpc>
            </a:pPr>
            <a:r>
              <a:rPr lang="en-US" dirty="0" smtClean="0"/>
              <a:t>Chest X-ray – reveals abnormal shadow</a:t>
            </a:r>
          </a:p>
          <a:p>
            <a:pPr algn="just">
              <a:lnSpc>
                <a:spcPct val="150000"/>
              </a:lnSpc>
              <a:buNone/>
            </a:pPr>
            <a:r>
              <a:rPr lang="en-US" dirty="0" smtClean="0"/>
              <a:t> ( Nodular ,Cystic, Infiltrative)</a:t>
            </a:r>
          </a:p>
          <a:p>
            <a:pPr algn="just">
              <a:lnSpc>
                <a:spcPct val="150000"/>
              </a:lnSpc>
              <a:buNone/>
            </a:pPr>
            <a:r>
              <a:rPr lang="en-US" dirty="0" smtClean="0"/>
              <a:t>CT Scan – Pulmonary Lesions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25625"/>
            <a:ext cx="7886700" cy="2535360"/>
          </a:xfrm>
        </p:spPr>
        <p:txBody>
          <a:bodyPr>
            <a:normAutofit/>
          </a:bodyPr>
          <a:lstStyle/>
          <a:p>
            <a:pPr algn="just">
              <a:lnSpc>
                <a:spcPct val="150000"/>
              </a:lnSpc>
              <a:buNone/>
            </a:pPr>
            <a:r>
              <a:rPr lang="en-US" b="1" dirty="0" smtClean="0"/>
              <a:t>Habitat</a:t>
            </a:r>
          </a:p>
          <a:p>
            <a:pPr algn="just">
              <a:lnSpc>
                <a:spcPct val="150000"/>
              </a:lnSpc>
              <a:buNone/>
            </a:pPr>
            <a:r>
              <a:rPr lang="en-US" dirty="0" smtClean="0"/>
              <a:t>		Adult </a:t>
            </a:r>
            <a:r>
              <a:rPr lang="en-US" dirty="0"/>
              <a:t>worms live in the respiratory tract (lungs) of man. </a:t>
            </a:r>
            <a:endParaRPr lang="en-US" dirty="0" smtClean="0"/>
          </a:p>
          <a:p>
            <a:endParaRPr lang="en-US" dirty="0"/>
          </a:p>
        </p:txBody>
      </p:sp>
    </p:spTree>
    <p:extLst>
      <p:ext uri="{BB962C8B-B14F-4D97-AF65-F5344CB8AC3E}">
        <p14:creationId xmlns:p14="http://schemas.microsoft.com/office/powerpoint/2010/main" val="608700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634" y="168812"/>
            <a:ext cx="2663191" cy="647114"/>
          </a:xfrm>
        </p:spPr>
        <p:txBody>
          <a:bodyPr>
            <a:normAutofit/>
          </a:bodyPr>
          <a:lstStyle/>
          <a:p>
            <a:r>
              <a:rPr lang="en-US" sz="3200" b="1" dirty="0"/>
              <a:t>Morphology</a:t>
            </a:r>
          </a:p>
        </p:txBody>
      </p:sp>
      <p:sp>
        <p:nvSpPr>
          <p:cNvPr id="3" name="Content Placeholder 2"/>
          <p:cNvSpPr>
            <a:spLocks noGrp="1"/>
          </p:cNvSpPr>
          <p:nvPr>
            <p:ph idx="1"/>
          </p:nvPr>
        </p:nvSpPr>
        <p:spPr>
          <a:xfrm>
            <a:off x="558311" y="995631"/>
            <a:ext cx="8262131" cy="3942130"/>
          </a:xfrm>
        </p:spPr>
        <p:txBody>
          <a:bodyPr>
            <a:normAutofit/>
          </a:bodyPr>
          <a:lstStyle/>
          <a:p>
            <a:pPr>
              <a:buNone/>
            </a:pPr>
            <a:r>
              <a:rPr lang="en-US" dirty="0" smtClean="0"/>
              <a:t>ADULT </a:t>
            </a:r>
            <a:r>
              <a:rPr lang="en-US" dirty="0"/>
              <a:t>WORM</a:t>
            </a:r>
            <a:r>
              <a:rPr lang="en-US" dirty="0" smtClean="0"/>
              <a:t>.</a:t>
            </a:r>
          </a:p>
          <a:p>
            <a:pPr algn="just">
              <a:lnSpc>
                <a:spcPct val="150000"/>
              </a:lnSpc>
            </a:pPr>
            <a:r>
              <a:rPr lang="en-US" dirty="0" smtClean="0"/>
              <a:t> </a:t>
            </a:r>
            <a:r>
              <a:rPr lang="en-US" dirty="0"/>
              <a:t>It is thick, fleshy and egg-shaped. Its anterior end is slightly broader than the posterior end. It measures 8 to 12 mm in length by 4 to 6 mm in breadth and 3 to 5 mm in thickness. </a:t>
            </a:r>
            <a:endParaRPr lang="en-US" dirty="0" smtClean="0"/>
          </a:p>
          <a:p>
            <a:endParaRPr lang="en-US" dirty="0"/>
          </a:p>
        </p:txBody>
      </p:sp>
    </p:spTree>
    <p:extLst>
      <p:ext uri="{BB962C8B-B14F-4D97-AF65-F5344CB8AC3E}">
        <p14:creationId xmlns:p14="http://schemas.microsoft.com/office/powerpoint/2010/main" val="1768150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4581" y="801859"/>
            <a:ext cx="8107387" cy="5120640"/>
          </a:xfrm>
        </p:spPr>
        <p:txBody>
          <a:bodyPr/>
          <a:lstStyle/>
          <a:p>
            <a:endParaRPr lang="en-US" dirty="0" smtClean="0"/>
          </a:p>
          <a:p>
            <a:pPr algn="just">
              <a:lnSpc>
                <a:spcPct val="150000"/>
              </a:lnSpc>
            </a:pPr>
            <a:r>
              <a:rPr lang="en-US" dirty="0" smtClean="0"/>
              <a:t>The ventral sucker is situated near about the middle of the body. </a:t>
            </a:r>
          </a:p>
          <a:p>
            <a:pPr algn="just">
              <a:lnSpc>
                <a:spcPct val="150000"/>
              </a:lnSpc>
            </a:pPr>
            <a:r>
              <a:rPr lang="en-US" dirty="0" smtClean="0"/>
              <a:t> The genital apparatus follows the same general pattern of </a:t>
            </a:r>
            <a:r>
              <a:rPr lang="en-US" dirty="0" err="1" smtClean="0"/>
              <a:t>Trematodes</a:t>
            </a:r>
            <a:r>
              <a:rPr lang="en-US" dirty="0" smtClean="0"/>
              <a:t>. </a:t>
            </a:r>
          </a:p>
          <a:p>
            <a:pPr algn="just">
              <a:lnSpc>
                <a:spcPct val="150000"/>
              </a:lnSpc>
            </a:pPr>
            <a:r>
              <a:rPr lang="en-US" dirty="0" smtClean="0"/>
              <a:t>Life span of the adult worm is about 6 to 7 years. </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636521" y="907492"/>
            <a:ext cx="4538002" cy="5059762"/>
          </a:xfrm>
          <a:prstGeom prst="rect">
            <a:avLst/>
          </a:prstGeom>
        </p:spPr>
      </p:pic>
    </p:spTree>
    <p:extLst>
      <p:ext uri="{BB962C8B-B14F-4D97-AF65-F5344CB8AC3E}">
        <p14:creationId xmlns:p14="http://schemas.microsoft.com/office/powerpoint/2010/main" val="4007031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4244" y="446990"/>
            <a:ext cx="7886700" cy="5813133"/>
          </a:xfrm>
        </p:spPr>
        <p:txBody>
          <a:bodyPr/>
          <a:lstStyle/>
          <a:p>
            <a:pPr algn="just">
              <a:lnSpc>
                <a:spcPct val="150000"/>
              </a:lnSpc>
            </a:pPr>
            <a:r>
              <a:rPr lang="en-US" dirty="0"/>
              <a:t>EGGS. These are golden brown in </a:t>
            </a:r>
            <a:r>
              <a:rPr lang="en-US" dirty="0" err="1"/>
              <a:t>colour</a:t>
            </a:r>
            <a:r>
              <a:rPr lang="en-US" dirty="0"/>
              <a:t>, oval in shape and are provided with flattened opercula. They measure 80 um by 55 um and each egg contains an </a:t>
            </a:r>
            <a:r>
              <a:rPr lang="en-US" dirty="0" err="1"/>
              <a:t>unsegmented</a:t>
            </a:r>
            <a:r>
              <a:rPr lang="en-US" dirty="0"/>
              <a:t> ovum surrounded by yolk cells. </a:t>
            </a:r>
          </a:p>
        </p:txBody>
      </p:sp>
      <p:pic>
        <p:nvPicPr>
          <p:cNvPr id="4" name="Picture 3"/>
          <p:cNvPicPr>
            <a:picLocks noChangeAspect="1"/>
          </p:cNvPicPr>
          <p:nvPr/>
        </p:nvPicPr>
        <p:blipFill>
          <a:blip r:embed="rId2"/>
          <a:stretch>
            <a:fillRect/>
          </a:stretch>
        </p:blipFill>
        <p:spPr>
          <a:xfrm>
            <a:off x="2799471" y="3575465"/>
            <a:ext cx="4600135" cy="2487710"/>
          </a:xfrm>
          <a:prstGeom prst="rect">
            <a:avLst/>
          </a:prstGeom>
        </p:spPr>
      </p:pic>
    </p:spTree>
    <p:extLst>
      <p:ext uri="{BB962C8B-B14F-4D97-AF65-F5344CB8AC3E}">
        <p14:creationId xmlns:p14="http://schemas.microsoft.com/office/powerpoint/2010/main" val="2598945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22031"/>
            <a:ext cx="2255227" cy="942536"/>
          </a:xfrm>
        </p:spPr>
        <p:txBody>
          <a:bodyPr/>
          <a:lstStyle/>
          <a:p>
            <a:r>
              <a:rPr lang="en-US" sz="3200" dirty="0"/>
              <a:t>Life Cycle</a:t>
            </a:r>
            <a:r>
              <a:rPr lang="en-US" dirty="0"/>
              <a:t>. </a:t>
            </a:r>
          </a:p>
        </p:txBody>
      </p:sp>
      <p:sp>
        <p:nvSpPr>
          <p:cNvPr id="3" name="Content Placeholder 2"/>
          <p:cNvSpPr>
            <a:spLocks noGrp="1"/>
          </p:cNvSpPr>
          <p:nvPr>
            <p:ph idx="1"/>
          </p:nvPr>
        </p:nvSpPr>
        <p:spPr/>
        <p:txBody>
          <a:bodyPr>
            <a:normAutofit/>
          </a:bodyPr>
          <a:lstStyle/>
          <a:p>
            <a:pPr algn="just">
              <a:lnSpc>
                <a:spcPct val="150000"/>
              </a:lnSpc>
            </a:pPr>
            <a:r>
              <a:rPr lang="en-US" dirty="0" smtClean="0"/>
              <a:t>P</a:t>
            </a:r>
            <a:r>
              <a:rPr lang="en-US" dirty="0"/>
              <a:t>. </a:t>
            </a:r>
            <a:r>
              <a:rPr lang="en-US" dirty="0" err="1"/>
              <a:t>westermani</a:t>
            </a:r>
            <a:r>
              <a:rPr lang="en-US" dirty="0"/>
              <a:t> passes its life </a:t>
            </a:r>
            <a:r>
              <a:rPr lang="en-US" dirty="0" smtClean="0"/>
              <a:t>cycle)in </a:t>
            </a:r>
            <a:r>
              <a:rPr lang="en-US" dirty="0"/>
              <a:t>three hosts-one definitive host and two intermediate </a:t>
            </a:r>
            <a:r>
              <a:rPr lang="en-US" dirty="0" smtClean="0"/>
              <a:t>hosts.</a:t>
            </a:r>
          </a:p>
          <a:p>
            <a:pPr algn="just">
              <a:lnSpc>
                <a:spcPct val="150000"/>
              </a:lnSpc>
            </a:pPr>
            <a:r>
              <a:rPr lang="en-US" b="1" dirty="0" smtClean="0"/>
              <a:t>Definitive </a:t>
            </a:r>
            <a:r>
              <a:rPr lang="en-US" b="1" dirty="0"/>
              <a:t>Hosts</a:t>
            </a:r>
            <a:r>
              <a:rPr lang="en-US" dirty="0"/>
              <a:t>. Man and domestic animals. Usual hosts in Asia are the tiger and the leopard. Feline hosts serve as reservoirs of infection. </a:t>
            </a:r>
          </a:p>
        </p:txBody>
      </p:sp>
    </p:spTree>
    <p:extLst>
      <p:ext uri="{BB962C8B-B14F-4D97-AF65-F5344CB8AC3E}">
        <p14:creationId xmlns:p14="http://schemas.microsoft.com/office/powerpoint/2010/main" val="43115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14401"/>
            <a:ext cx="7886700" cy="3657600"/>
          </a:xfrm>
        </p:spPr>
        <p:txBody>
          <a:bodyPr/>
          <a:lstStyle/>
          <a:p>
            <a:pPr>
              <a:lnSpc>
                <a:spcPct val="150000"/>
              </a:lnSpc>
              <a:buNone/>
            </a:pPr>
            <a:r>
              <a:rPr lang="en-US" b="1" dirty="0" smtClean="0"/>
              <a:t>Intermediate Hosts. </a:t>
            </a:r>
          </a:p>
          <a:p>
            <a:pPr>
              <a:lnSpc>
                <a:spcPct val="150000"/>
              </a:lnSpc>
            </a:pPr>
            <a:r>
              <a:rPr lang="en-US" dirty="0" smtClean="0"/>
              <a:t>FIRST HOST. A fresh-water snail (genus – </a:t>
            </a:r>
            <a:r>
              <a:rPr lang="en-US" dirty="0" err="1" smtClean="0"/>
              <a:t>Melania</a:t>
            </a:r>
            <a:r>
              <a:rPr lang="en-US" dirty="0" smtClean="0"/>
              <a:t>)</a:t>
            </a:r>
          </a:p>
          <a:p>
            <a:pPr>
              <a:lnSpc>
                <a:spcPct val="150000"/>
              </a:lnSpc>
            </a:pPr>
            <a:r>
              <a:rPr lang="en-US" dirty="0" smtClean="0"/>
              <a:t>SECOND HOST. A fresh-water crayfish or a crab</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56</TotalTime>
  <Words>757</Words>
  <Application>Microsoft Office PowerPoint</Application>
  <PresentationFormat>On-screen Show (4:3)</PresentationFormat>
  <Paragraphs>59</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Times New Roman</vt:lpstr>
      <vt:lpstr>Wingdings</vt:lpstr>
      <vt:lpstr>Office Theme</vt:lpstr>
      <vt:lpstr>Paragonimus westermani</vt:lpstr>
      <vt:lpstr>Geographical Distribution</vt:lpstr>
      <vt:lpstr>PowerPoint Presentation</vt:lpstr>
      <vt:lpstr>Morphology</vt:lpstr>
      <vt:lpstr>PowerPoint Presentation</vt:lpstr>
      <vt:lpstr>PowerPoint Presentation</vt:lpstr>
      <vt:lpstr>PowerPoint Presentation</vt:lpstr>
      <vt:lpstr>Life Cycle. </vt:lpstr>
      <vt:lpstr>PowerPoint Presentation</vt:lpstr>
      <vt:lpstr>PowerPoint Presentation</vt:lpstr>
      <vt:lpstr>PowerPoint Presentation</vt:lpstr>
      <vt:lpstr>PowerPoint Presentation</vt:lpstr>
      <vt:lpstr>PowerPoint Presentation</vt:lpstr>
      <vt:lpstr>PowerPoint Presentation</vt:lpstr>
      <vt:lpstr>Pathogenicity and Clinical Features</vt:lpstr>
      <vt:lpstr>PowerPoint Presentation</vt:lpstr>
      <vt:lpstr>PowerPoint Presentation</vt:lpstr>
      <vt:lpstr>Clinical manifestation. </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Paragonimus westermani</dc:title>
  <dc:creator>MY PC</dc:creator>
  <cp:lastModifiedBy>Lib Lab One</cp:lastModifiedBy>
  <cp:revision>8</cp:revision>
  <dcterms:created xsi:type="dcterms:W3CDTF">2016-10-15T05:07:35Z</dcterms:created>
  <dcterms:modified xsi:type="dcterms:W3CDTF">2021-11-08T09:16:23Z</dcterms:modified>
</cp:coreProperties>
</file>